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61" r:id="rId5"/>
    <p:sldId id="262" r:id="rId6"/>
    <p:sldId id="263" r:id="rId7"/>
    <p:sldId id="266" r:id="rId8"/>
    <p:sldId id="267" r:id="rId9"/>
    <p:sldId id="265" r:id="rId10"/>
    <p:sldId id="260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C1384-AB53-4BCE-84CE-68099D5D9F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130BA5-5CEC-4B52-8F2B-32571D63C1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01EAB-9585-4D75-992A-AC63010E9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4661-404E-466D-9888-D05E4DB0BDE2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AE50B-C321-42F2-8D83-235032F49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536D7B-D7DC-404B-9424-EC2D32FDC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B626-BF46-4CDF-904C-BA88FC1205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250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AF74D-0005-4BE5-9DE3-297349341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9B5A8C-7DD2-4F17-A634-5EB5C5635B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DE23E-8D5E-4DC6-98B0-49AC179BE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4661-404E-466D-9888-D05E4DB0BDE2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7EE970-6183-4B97-9AAD-4C42BEC74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5922F-D5D6-40A5-8E9F-C20DE24FA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B626-BF46-4CDF-904C-BA88FC1205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840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CF500A-89B1-458B-A442-F61FC050EC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209615-853D-4DAB-94FB-12CC56062F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56613-F133-41F0-A547-FAEDDD1D2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4661-404E-466D-9888-D05E4DB0BDE2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A135E-38F1-457A-A559-DE365794F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AFEB3-E56F-4D48-AC34-C780ED1FC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B626-BF46-4CDF-904C-BA88FC1205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681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C7D6D-6B4F-43C5-B61C-DDDB01D5F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97303-022F-45B8-BAFC-3DDBBCEF3B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9451F7-9A5F-4961-BC02-08E0EC3A1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4661-404E-466D-9888-D05E4DB0BDE2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35961-CC74-4C9A-B396-8DFD6BEBE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DC820-E105-4084-AF28-8E07F1D90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B626-BF46-4CDF-904C-BA88FC1205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217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29A62-938A-4D16-A4B8-41B935A3B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D87C0A-AE0F-4320-91CD-E4F36FAADB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299D9E-4780-4BCD-A0C9-FAAAB017D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4661-404E-466D-9888-D05E4DB0BDE2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CD8D3D-C4D1-435F-987C-2775A3917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CA3A8-F746-466F-B810-FC9FF0C00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B626-BF46-4CDF-904C-BA88FC1205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774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4A48A-35FD-4D08-BA1E-012405385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73EE34-1929-4A80-BE67-DBFD865E20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66BCF0-5C49-47AA-B042-481B8CFD02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0A8F2D-AE3D-4853-B79D-04CB6FA7B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4661-404E-466D-9888-D05E4DB0BDE2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0DB8C9-7CC6-4A95-9AC4-95EC8DE7A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FF2F73-2151-4739-876B-E1B291F8D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B626-BF46-4CDF-904C-BA88FC1205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75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7DB86-9ACD-405D-B7BC-19DA68F77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D022A2-2F17-4076-A10F-A0A22C5431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C2B9D7-5833-4819-A4F8-23B3F07B3D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B60D79-D79F-4C84-B7DB-4782C2D21A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63225-D105-4CC3-926E-170C23AD79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77C142-2438-4EE7-A5FE-7C6875A0E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4661-404E-466D-9888-D05E4DB0BDE2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773B23-753E-479C-8E55-5DBDD9EF5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93572D-4193-49AE-A62D-76F58A3F9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B626-BF46-4CDF-904C-BA88FC1205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636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70FC8-06C4-4113-8F79-D3D66F99C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FFEF6B-C04E-4FCC-BFCC-C4674796F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4661-404E-466D-9888-D05E4DB0BDE2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0992EA-4A1B-4C10-9675-7A6006035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897929-1575-4EDD-B52A-0297F7F4A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B626-BF46-4CDF-904C-BA88FC1205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941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1C8623-EFB3-4A67-BD16-3C6372823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4661-404E-466D-9888-D05E4DB0BDE2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827DB-D8E2-4DD7-8251-56F3341F7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534EC8-7FB7-41FD-AA6D-B08E03578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B626-BF46-4CDF-904C-BA88FC1205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72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1168C-C92A-4E2A-857B-269B09874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5C826-43BB-4984-99CC-644F87375A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45FC37-81DA-4482-92DE-677C7CB06A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26912E-D0C9-407B-B137-6063EC4FE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4661-404E-466D-9888-D05E4DB0BDE2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B3D062-2B7C-4946-AE5F-4D04A4B90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376457-0E71-4C7A-A187-663432E48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B626-BF46-4CDF-904C-BA88FC1205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624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92657-8E61-43B8-BED4-569677D3D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0C42EB-A9D0-491C-ADB1-68AB676881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F83DE3-72C5-4BA2-AB3C-B32FAF675E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9AA2B4-CFFE-4BCB-8C2C-4D36C9468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4661-404E-466D-9888-D05E4DB0BDE2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1FA910-5960-4900-9A2B-1D06D512F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2A41D0-24DA-4CA4-9E2E-B16A94AD0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B626-BF46-4CDF-904C-BA88FC1205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52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69B9CA-4516-4FE0-8269-EB8F5D384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0C46CF-F770-4274-9816-F143085D7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A02753-7398-446D-8F30-362E30709C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44661-404E-466D-9888-D05E4DB0BDE2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BA3B1-EB41-4ADB-977C-940E18017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B2BA9C-6C80-48FA-8EE5-C730E74F10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FB626-BF46-4CDF-904C-BA88FC1205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525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BE00AF6-FA40-4E25-8133-FB2EAED0C372}"/>
              </a:ext>
            </a:extLst>
          </p:cNvPr>
          <p:cNvSpPr txBox="1"/>
          <p:nvPr/>
        </p:nvSpPr>
        <p:spPr>
          <a:xfrm>
            <a:off x="603250" y="489734"/>
            <a:ext cx="10985500" cy="280076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400" b="1" u="sng" dirty="0">
                <a:latin typeface="Comic Sans MS" panose="030F0702030302020204" pitchFamily="66" charset="0"/>
              </a:rPr>
              <a:t>Do Now:</a:t>
            </a:r>
          </a:p>
          <a:p>
            <a:pPr algn="ctr"/>
            <a:endParaRPr lang="en-GB" sz="4400" b="1" u="sng" dirty="0">
              <a:latin typeface="Comic Sans MS" panose="030F0702030302020204" pitchFamily="66" charset="0"/>
            </a:endParaRPr>
          </a:p>
          <a:p>
            <a:pPr algn="ctr"/>
            <a:r>
              <a:rPr lang="en-GB" sz="4400" b="1" u="sng" dirty="0">
                <a:latin typeface="Comic Sans MS" panose="030F0702030302020204" pitchFamily="66" charset="0"/>
              </a:rPr>
              <a:t>3 facts about liberation</a:t>
            </a:r>
            <a:endParaRPr lang="en-GB" sz="4400" dirty="0">
              <a:latin typeface="Comic Sans MS" panose="030F0702030302020204" pitchFamily="66" charset="0"/>
            </a:endParaRPr>
          </a:p>
          <a:p>
            <a:pPr algn="ctr"/>
            <a:endParaRPr lang="en-GB" sz="4400" b="1" u="sng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242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468751A-CA4F-45EA-9A5F-A506A4962B1A}"/>
              </a:ext>
            </a:extLst>
          </p:cNvPr>
          <p:cNvSpPr txBox="1"/>
          <p:nvPr/>
        </p:nvSpPr>
        <p:spPr>
          <a:xfrm>
            <a:off x="876886" y="2644170"/>
            <a:ext cx="10438228" cy="156966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4800" dirty="0"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In what ways the lives of Jews were </a:t>
            </a:r>
            <a:r>
              <a:rPr lang="en-GB" sz="4800" b="1" dirty="0"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destroyed</a:t>
            </a:r>
            <a:r>
              <a:rPr lang="en-GB" sz="4800" dirty="0"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 by the Nazis.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63AAE9-C03A-4ED9-929B-688E0092B61B}"/>
              </a:ext>
            </a:extLst>
          </p:cNvPr>
          <p:cNvSpPr txBox="1"/>
          <p:nvPr/>
        </p:nvSpPr>
        <p:spPr>
          <a:xfrm>
            <a:off x="3024554" y="1167618"/>
            <a:ext cx="5852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Think</a:t>
            </a:r>
            <a:r>
              <a:rPr lang="en-GB" sz="3600" dirty="0">
                <a:latin typeface="Comic Sans MS" panose="030F0702030302020204" pitchFamily="66" charset="0"/>
              </a:rPr>
              <a:t> – </a:t>
            </a:r>
            <a:r>
              <a:rPr lang="en-GB" sz="3600" dirty="0">
                <a:solidFill>
                  <a:srgbClr val="00B050"/>
                </a:solidFill>
                <a:latin typeface="Comic Sans MS" panose="030F0702030302020204" pitchFamily="66" charset="0"/>
              </a:rPr>
              <a:t>Pair</a:t>
            </a:r>
            <a:r>
              <a:rPr lang="en-GB" sz="3600" dirty="0">
                <a:latin typeface="Comic Sans MS" panose="030F0702030302020204" pitchFamily="66" charset="0"/>
              </a:rPr>
              <a:t> - </a:t>
            </a:r>
            <a:r>
              <a:rPr lang="en-GB" sz="3600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Share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C8DD60-79D8-41B3-AD1E-C6AC3C302BEA}"/>
              </a:ext>
            </a:extLst>
          </p:cNvPr>
          <p:cNvSpPr txBox="1"/>
          <p:nvPr/>
        </p:nvSpPr>
        <p:spPr>
          <a:xfrm>
            <a:off x="858129" y="4515729"/>
            <a:ext cx="10185009" cy="193899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‘One way the lives of Jews were destroyed by the Nazis was…’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‘This destroyed their lives because…’</a:t>
            </a:r>
          </a:p>
          <a:p>
            <a:endParaRPr lang="en-GB" sz="2400" dirty="0"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‘Another way the lives of Jews were destroyed by the Nazis was…’</a:t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‘This destroyed their lives because..’</a:t>
            </a:r>
          </a:p>
        </p:txBody>
      </p:sp>
    </p:spTree>
    <p:extLst>
      <p:ext uri="{BB962C8B-B14F-4D97-AF65-F5344CB8AC3E}">
        <p14:creationId xmlns:p14="http://schemas.microsoft.com/office/powerpoint/2010/main" val="24909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C8AB681-A30E-4D0C-BE3E-8C77F31B0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8864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1800" b="1" u="sng" dirty="0">
                <a:solidFill>
                  <a:schemeClr val="tx1"/>
                </a:solidFill>
                <a:latin typeface="Comic Sans MS" panose="030F0702030302020204" pitchFamily="66" charset="0"/>
              </a:rPr>
              <a:t>Chronology of WW2 – Homework/Revision!</a:t>
            </a:r>
            <a:br>
              <a:rPr lang="en-GB" sz="18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sz="1600" b="1" dirty="0">
                <a:solidFill>
                  <a:schemeClr val="tx1"/>
                </a:solidFill>
                <a:latin typeface="Comic Sans MS" panose="030F0702030302020204" pitchFamily="66" charset="0"/>
              </a:rPr>
              <a:t>Chronology is putting key dates or events in the correct time order. </a:t>
            </a:r>
            <a:r>
              <a:rPr lang="en-GB" sz="1600" dirty="0">
                <a:solidFill>
                  <a:schemeClr val="tx1"/>
                </a:solidFill>
                <a:latin typeface="Comic Sans MS" panose="030F0702030302020204" pitchFamily="66" charset="0"/>
              </a:rPr>
              <a:t>During WW2 there were a number of key events that lead to the defeat of Nazi Germany. Some of these are listed below. You need to put these events into chronological order by creating a WW2 timeline. You also need to add a picture or diagram to describe each event.</a:t>
            </a:r>
            <a:br>
              <a:rPr lang="en-GB" sz="16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endParaRPr lang="en-GB" sz="1600" u="sng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09244F9D-BA14-4DD5-9431-0EF105588A26}"/>
              </a:ext>
            </a:extLst>
          </p:cNvPr>
          <p:cNvSpPr txBox="1">
            <a:spLocks/>
          </p:cNvSpPr>
          <p:nvPr/>
        </p:nvSpPr>
        <p:spPr>
          <a:xfrm>
            <a:off x="7330632" y="1554480"/>
            <a:ext cx="4861368" cy="53035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latin typeface="Comic Sans MS" panose="030F0702030302020204" pitchFamily="66" charset="0"/>
              </a:rPr>
              <a:t>June 6</a:t>
            </a:r>
            <a:r>
              <a:rPr lang="en-GB" baseline="30000">
                <a:latin typeface="Comic Sans MS" panose="030F0702030302020204" pitchFamily="66" charset="0"/>
              </a:rPr>
              <a:t>th</a:t>
            </a:r>
            <a:r>
              <a:rPr lang="en-GB">
                <a:latin typeface="Comic Sans MS" panose="030F0702030302020204" pitchFamily="66" charset="0"/>
              </a:rPr>
              <a:t> 1944: D Day. Allied troops landed in Normandy and began to liberate (free) Nazi occupied Western Europe.</a:t>
            </a:r>
          </a:p>
          <a:p>
            <a:r>
              <a:rPr lang="en-GB">
                <a:latin typeface="Comic Sans MS" panose="030F0702030302020204" pitchFamily="66" charset="0"/>
              </a:rPr>
              <a:t>November 1942-January 1943: The Battle of Stalingrad. The Nazis lost over 250,000 soldiers in this defeat.</a:t>
            </a:r>
          </a:p>
          <a:p>
            <a:r>
              <a:rPr lang="en-GB">
                <a:latin typeface="Comic Sans MS" panose="030F0702030302020204" pitchFamily="66" charset="0"/>
              </a:rPr>
              <a:t>May 1943: The Allies secured supply lines to Britain with the defeat of the Nazi U Boats.</a:t>
            </a:r>
          </a:p>
          <a:p>
            <a:r>
              <a:rPr lang="en-GB">
                <a:latin typeface="Comic Sans MS" panose="030F0702030302020204" pitchFamily="66" charset="0"/>
              </a:rPr>
              <a:t>January 1945: Allied and Russian troops invaded Nazi Germany. Russian troops headed for Berlin.</a:t>
            </a:r>
          </a:p>
          <a:p>
            <a:r>
              <a:rPr lang="en-GB">
                <a:latin typeface="Comic Sans MS" panose="030F0702030302020204" pitchFamily="66" charset="0"/>
              </a:rPr>
              <a:t>August 1943: The Battle of Kursk. Russian troops defeated a Nazi offensive and begin to advance towards Germany.</a:t>
            </a:r>
          </a:p>
          <a:p>
            <a:r>
              <a:rPr lang="en-GB">
                <a:latin typeface="Comic Sans MS" panose="030F0702030302020204" pitchFamily="66" charset="0"/>
              </a:rPr>
              <a:t>April 30</a:t>
            </a:r>
            <a:r>
              <a:rPr lang="en-GB" baseline="30000">
                <a:latin typeface="Comic Sans MS" panose="030F0702030302020204" pitchFamily="66" charset="0"/>
              </a:rPr>
              <a:t>th 1945</a:t>
            </a:r>
            <a:r>
              <a:rPr lang="en-GB">
                <a:latin typeface="Comic Sans MS" panose="030F0702030302020204" pitchFamily="66" charset="0"/>
              </a:rPr>
              <a:t>: Adolf Hitler committed suicide in the bunker in Berlin.</a:t>
            </a:r>
          </a:p>
          <a:p>
            <a:r>
              <a:rPr lang="en-GB">
                <a:latin typeface="Comic Sans MS" panose="030F0702030302020204" pitchFamily="66" charset="0"/>
              </a:rPr>
              <a:t>May 7</a:t>
            </a:r>
            <a:r>
              <a:rPr lang="en-GB" baseline="30000">
                <a:latin typeface="Comic Sans MS" panose="030F0702030302020204" pitchFamily="66" charset="0"/>
              </a:rPr>
              <a:t>th</a:t>
            </a:r>
            <a:r>
              <a:rPr lang="en-GB">
                <a:latin typeface="Comic Sans MS" panose="030F0702030302020204" pitchFamily="66" charset="0"/>
              </a:rPr>
              <a:t> 1945: Nazi Germany surrendered. This ended the war in Europe (VE Day).</a:t>
            </a: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6" name="Picture 2" descr="Operation Barbarossa | History, Summary, Combatants, Casualties ...">
            <a:extLst>
              <a:ext uri="{FF2B5EF4-FFF2-40B4-BE49-F238E27FC236}">
                <a16:creationId xmlns:a16="http://schemas.microsoft.com/office/drawing/2014/main" id="{84AD8FB2-2188-47E6-8866-E7E8F91E1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622" y="1554480"/>
            <a:ext cx="2134653" cy="135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6A28FC1-7938-4ED0-911A-0EC3CE7A56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0195" y="2992583"/>
            <a:ext cx="2131080" cy="14181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A8AC64-C19D-49DB-8D44-899A93D9F1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2365" y="4420167"/>
            <a:ext cx="2128910" cy="8833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042492-B15D-4158-84DB-F46DC33D23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6623" y="5386647"/>
            <a:ext cx="2134652" cy="13886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484B4B9-9434-4B2A-ABF2-C4F8A8E91ECC}"/>
              </a:ext>
            </a:extLst>
          </p:cNvPr>
          <p:cNvSpPr/>
          <p:nvPr/>
        </p:nvSpPr>
        <p:spPr>
          <a:xfrm>
            <a:off x="106017" y="1554480"/>
            <a:ext cx="4863547" cy="5262979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omic Sans MS" panose="030F0702030302020204" pitchFamily="66" charset="0"/>
              </a:rPr>
              <a:t>June 1941: Nazis invaded the Soviet Union (Russia). This was the largest invasion in history.</a:t>
            </a:r>
          </a:p>
          <a:p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omic Sans MS" panose="030F0702030302020204" pitchFamily="66" charset="0"/>
              </a:rPr>
              <a:t>September 1939: Nazis invaded Poland. This starts WW2 as Britain and France declared war on Nazi Germany.</a:t>
            </a:r>
          </a:p>
          <a:p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omic Sans MS" panose="030F0702030302020204" pitchFamily="66" charset="0"/>
              </a:rPr>
              <a:t>May-June 1940: Nazis invaded Holland, Belgium and France.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omic Sans MS" panose="030F0702030302020204" pitchFamily="66" charset="0"/>
              </a:rPr>
              <a:t>December 10</a:t>
            </a:r>
            <a:r>
              <a:rPr lang="en-GB" sz="1400" baseline="30000" dirty="0">
                <a:latin typeface="Comic Sans MS" panose="030F0702030302020204" pitchFamily="66" charset="0"/>
              </a:rPr>
              <a:t>th</a:t>
            </a:r>
            <a:r>
              <a:rPr lang="en-GB" sz="1400" dirty="0">
                <a:latin typeface="Comic Sans MS" panose="030F0702030302020204" pitchFamily="66" charset="0"/>
              </a:rPr>
              <a:t> 1941: Nazi advance in Russia is halted and they are forced to retreat for the first time in WW2.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omic Sans MS" panose="030F0702030302020204" pitchFamily="66" charset="0"/>
              </a:rPr>
              <a:t>December 11</a:t>
            </a:r>
            <a:r>
              <a:rPr lang="en-GB" sz="1400" baseline="30000" dirty="0">
                <a:latin typeface="Comic Sans MS" panose="030F0702030302020204" pitchFamily="66" charset="0"/>
              </a:rPr>
              <a:t>th</a:t>
            </a:r>
            <a:r>
              <a:rPr lang="en-GB" sz="1400" dirty="0">
                <a:latin typeface="Comic Sans MS" panose="030F0702030302020204" pitchFamily="66" charset="0"/>
              </a:rPr>
              <a:t> 1941: The USA entered the war against the Nazis.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omic Sans MS" panose="030F0702030302020204" pitchFamily="66" charset="0"/>
              </a:rPr>
              <a:t>August 1940: The Battle of Britain. The RAF defeated the Luftwaffe and prevented Hitler’s planned invasion of Britain.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omic Sans MS" panose="030F0702030302020204" pitchFamily="66" charset="0"/>
              </a:rPr>
              <a:t>January 1941: Nazi U Boats increase the number of supply ships that are sunk. This threatened Britain’s supplies from the USA.</a:t>
            </a:r>
          </a:p>
        </p:txBody>
      </p:sp>
    </p:spTree>
    <p:extLst>
      <p:ext uri="{BB962C8B-B14F-4D97-AF65-F5344CB8AC3E}">
        <p14:creationId xmlns:p14="http://schemas.microsoft.com/office/powerpoint/2010/main" val="3510808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1A18623-C49E-4A44-BCA6-D53D671DF374}"/>
              </a:ext>
            </a:extLst>
          </p:cNvPr>
          <p:cNvSpPr txBox="1"/>
          <p:nvPr/>
        </p:nvSpPr>
        <p:spPr>
          <a:xfrm>
            <a:off x="1587500" y="567738"/>
            <a:ext cx="901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>
                <a:latin typeface="Comic Sans MS" panose="030F0702030302020204" pitchFamily="66" charset="0"/>
              </a:rPr>
              <a:t>LI: Germany and Holocaust Revision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C8D4B54-4BA9-4274-9033-1F6661E0BD06}"/>
              </a:ext>
            </a:extLst>
          </p:cNvPr>
          <p:cNvSpPr/>
          <p:nvPr/>
        </p:nvSpPr>
        <p:spPr>
          <a:xfrm>
            <a:off x="1879600" y="2594236"/>
            <a:ext cx="3752850" cy="145732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400"/>
              </a:spcBef>
              <a:spcAft>
                <a:spcPts val="1800"/>
              </a:spcAft>
            </a:pPr>
            <a:endParaRPr lang="en-GB" dirty="0">
              <a:solidFill>
                <a:schemeClr val="tx1"/>
              </a:solidFill>
              <a:latin typeface="Comic Sans MS"/>
              <a:ea typeface="Arial" pitchFamily="-1" charset="0"/>
              <a:cs typeface="Comic Sans MS"/>
            </a:endParaRPr>
          </a:p>
          <a:p>
            <a:pPr algn="ctr">
              <a:spcBef>
                <a:spcPts val="400"/>
              </a:spcBef>
              <a:spcAft>
                <a:spcPts val="1800"/>
              </a:spcAft>
            </a:pPr>
            <a:r>
              <a:rPr lang="en-GB" dirty="0">
                <a:solidFill>
                  <a:schemeClr val="tx1"/>
                </a:solidFill>
                <a:latin typeface="Comic Sans MS"/>
                <a:ea typeface="Arial" pitchFamily="-1" charset="0"/>
                <a:cs typeface="Comic Sans MS"/>
              </a:rPr>
              <a:t>To </a:t>
            </a:r>
            <a:r>
              <a:rPr lang="en-GB" b="1" u="sng" dirty="0">
                <a:solidFill>
                  <a:srgbClr val="FF0000"/>
                </a:solidFill>
                <a:latin typeface="Comic Sans MS"/>
                <a:ea typeface="Arial" pitchFamily="-1" charset="0"/>
                <a:cs typeface="Comic Sans MS"/>
              </a:rPr>
              <a:t>identify</a:t>
            </a:r>
            <a:r>
              <a:rPr lang="en-GB" dirty="0">
                <a:solidFill>
                  <a:schemeClr val="tx1"/>
                </a:solidFill>
                <a:latin typeface="Comic Sans MS"/>
                <a:ea typeface="Arial" pitchFamily="-1" charset="0"/>
                <a:cs typeface="Comic Sans MS"/>
              </a:rPr>
              <a:t> key problems in post-war Germany and how the Nazis solved them.</a:t>
            </a:r>
            <a:endParaRPr lang="en-GB" sz="1350" dirty="0"/>
          </a:p>
        </p:txBody>
      </p:sp>
      <p:sp>
        <p:nvSpPr>
          <p:cNvPr id="6" name="Rounded Rectangle 6">
            <a:extLst>
              <a:ext uri="{FF2B5EF4-FFF2-40B4-BE49-F238E27FC236}">
                <a16:creationId xmlns:a16="http://schemas.microsoft.com/office/drawing/2014/main" id="{9C968512-ECB4-42AA-A38B-365E1D527E7F}"/>
              </a:ext>
            </a:extLst>
          </p:cNvPr>
          <p:cNvSpPr/>
          <p:nvPr/>
        </p:nvSpPr>
        <p:spPr>
          <a:xfrm>
            <a:off x="4053334" y="4377338"/>
            <a:ext cx="3752850" cy="145732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latin typeface="Comic Sans MS"/>
              <a:ea typeface="Arial" pitchFamily="-1" charset="0"/>
              <a:cs typeface="Comic Sans MS"/>
            </a:endParaRPr>
          </a:p>
          <a:p>
            <a:pPr algn="ctr">
              <a:spcBef>
                <a:spcPts val="400"/>
              </a:spcBef>
              <a:spcAft>
                <a:spcPts val="1800"/>
              </a:spcAft>
            </a:pPr>
            <a:r>
              <a:rPr lang="en-GB" dirty="0">
                <a:solidFill>
                  <a:schemeClr val="tx1"/>
                </a:solidFill>
                <a:latin typeface="Comic Sans MS"/>
                <a:ea typeface="Arial" pitchFamily="-1" charset="0"/>
                <a:cs typeface="Comic Sans MS"/>
              </a:rPr>
              <a:t>T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o </a:t>
            </a:r>
            <a:r>
              <a:rPr lang="en-GB" b="1" u="sng" dirty="0">
                <a:solidFill>
                  <a:srgbClr val="FF0000"/>
                </a:solidFill>
                <a:latin typeface="Comic Sans MS" pitchFamily="66" charset="0"/>
              </a:rPr>
              <a:t>explain 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key events of the Holocaust.</a:t>
            </a:r>
            <a:endParaRPr lang="en-GB" dirty="0">
              <a:solidFill>
                <a:schemeClr val="tx1"/>
              </a:solidFill>
              <a:latin typeface="Comic Sans MS"/>
              <a:ea typeface="Arial" pitchFamily="-1" charset="0"/>
              <a:cs typeface="Comic Sans MS"/>
            </a:endParaRPr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E22A649D-4852-462F-AB56-E872A003D636}"/>
              </a:ext>
            </a:extLst>
          </p:cNvPr>
          <p:cNvSpPr/>
          <p:nvPr/>
        </p:nvSpPr>
        <p:spPr>
          <a:xfrm>
            <a:off x="6218237" y="2596384"/>
            <a:ext cx="3757613" cy="162001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spcBef>
                <a:spcPts val="400"/>
              </a:spcBef>
              <a:spcAft>
                <a:spcPts val="1800"/>
              </a:spcAft>
            </a:pPr>
            <a:br>
              <a:rPr lang="en-GB" dirty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u="sng" dirty="0">
                <a:solidFill>
                  <a:srgbClr val="FF0000"/>
                </a:solidFill>
                <a:latin typeface="Comic Sans MS" pitchFamily="66" charset="0"/>
              </a:rPr>
              <a:t>describe 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what life was like in Nazi Germany.</a:t>
            </a:r>
            <a:endParaRPr lang="en-GB" dirty="0">
              <a:solidFill>
                <a:schemeClr val="tx1"/>
              </a:solidFill>
              <a:latin typeface="Comic Sans MS"/>
              <a:ea typeface="Arial" pitchFamily="-1" charset="0"/>
              <a:cs typeface="Comic Sans M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3D3D98-D30F-4AAE-978A-6770769C8B83}"/>
              </a:ext>
            </a:extLst>
          </p:cNvPr>
          <p:cNvSpPr txBox="1"/>
          <p:nvPr/>
        </p:nvSpPr>
        <p:spPr>
          <a:xfrm>
            <a:off x="1879600" y="2030232"/>
            <a:ext cx="26374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u="sng" dirty="0">
                <a:latin typeface="Comic Sans MS" panose="030F0702030302020204" pitchFamily="66" charset="0"/>
              </a:rPr>
              <a:t>Success Criteria: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B3CCD5-B181-445A-BF19-91C3A2144739}"/>
              </a:ext>
            </a:extLst>
          </p:cNvPr>
          <p:cNvSpPr txBox="1"/>
          <p:nvPr/>
        </p:nvSpPr>
        <p:spPr>
          <a:xfrm>
            <a:off x="1936135" y="2646184"/>
            <a:ext cx="2034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latin typeface="Comic Sans MS" panose="030F0702030302020204" pitchFamily="66" charset="0"/>
              </a:rPr>
              <a:t>BASIC G1-2: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624671-C110-4DCF-87FB-B5BDB8C0177D}"/>
              </a:ext>
            </a:extLst>
          </p:cNvPr>
          <p:cNvSpPr txBox="1"/>
          <p:nvPr/>
        </p:nvSpPr>
        <p:spPr>
          <a:xfrm>
            <a:off x="6318250" y="2646184"/>
            <a:ext cx="2012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latin typeface="Comic Sans MS" panose="030F0702030302020204" pitchFamily="66" charset="0"/>
              </a:rPr>
              <a:t>SIMPLE G3-4: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9B67CD-23FD-4516-85BC-EB3071F3434F}"/>
              </a:ext>
            </a:extLst>
          </p:cNvPr>
          <p:cNvSpPr txBox="1"/>
          <p:nvPr/>
        </p:nvSpPr>
        <p:spPr>
          <a:xfrm>
            <a:off x="4148584" y="4451164"/>
            <a:ext cx="2798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latin typeface="Comic Sans MS" panose="030F0702030302020204" pitchFamily="66" charset="0"/>
              </a:rPr>
              <a:t>DEVELOPED G5:</a:t>
            </a:r>
          </a:p>
        </p:txBody>
      </p:sp>
    </p:spTree>
    <p:extLst>
      <p:ext uri="{BB962C8B-B14F-4D97-AF65-F5344CB8AC3E}">
        <p14:creationId xmlns:p14="http://schemas.microsoft.com/office/powerpoint/2010/main" val="784518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DCE27A-CBFD-4ABA-BC8D-E00E83F7F867}"/>
              </a:ext>
            </a:extLst>
          </p:cNvPr>
          <p:cNvSpPr txBox="1"/>
          <p:nvPr/>
        </p:nvSpPr>
        <p:spPr>
          <a:xfrm>
            <a:off x="603250" y="489734"/>
            <a:ext cx="10985500" cy="489364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400" b="1" u="sng" dirty="0">
                <a:latin typeface="Comic Sans MS" panose="030F0702030302020204" pitchFamily="66" charset="0"/>
              </a:rPr>
              <a:t>Contents to revise:</a:t>
            </a:r>
          </a:p>
          <a:p>
            <a:endParaRPr lang="en-GB" sz="4400" dirty="0">
              <a:latin typeface="Comic Sans MS" panose="030F0702030302020204" pitchFamily="66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The aims and attitudes of the Big Three and the terms of the Treaty of Versailles.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latin typeface="Comic Sans MS" panose="030F0702030302020204" pitchFamily="66" charset="0"/>
              </a:rPr>
              <a:t>Rise of the Nazis.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Life in Nazi Germany.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latin typeface="Comic Sans MS" panose="030F0702030302020204" pitchFamily="66" charset="0"/>
              </a:rPr>
              <a:t>Nazi Terror and Control.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Outbreak of WWII.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latin typeface="Comic Sans MS" panose="030F0702030302020204" pitchFamily="66" charset="0"/>
              </a:rPr>
              <a:t>Key events of the Holocaust.</a:t>
            </a:r>
          </a:p>
        </p:txBody>
      </p:sp>
    </p:spTree>
    <p:extLst>
      <p:ext uri="{BB962C8B-B14F-4D97-AF65-F5344CB8AC3E}">
        <p14:creationId xmlns:p14="http://schemas.microsoft.com/office/powerpoint/2010/main" val="10968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E4F5AE9-AF05-45AF-B4C7-D9A8D4892509}"/>
              </a:ext>
            </a:extLst>
          </p:cNvPr>
          <p:cNvSpPr txBox="1"/>
          <p:nvPr/>
        </p:nvSpPr>
        <p:spPr>
          <a:xfrm>
            <a:off x="207497" y="330982"/>
            <a:ext cx="11412415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The aims and attitudes of the Big Three and the terms of the TOV</a:t>
            </a:r>
          </a:p>
          <a:p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sz="28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Post War Quiz:</a:t>
            </a:r>
          </a:p>
          <a:p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r>
              <a:rPr lang="en-GB" sz="2400" dirty="0">
                <a:latin typeface="Comic Sans MS" panose="030F0702030302020204" pitchFamily="66" charset="0"/>
              </a:rPr>
              <a:t>What year did WW1 end?</a:t>
            </a:r>
          </a:p>
          <a:p>
            <a:pPr marL="514350" indent="-514350">
              <a:buAutoNum type="arabicPeriod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r>
              <a:rPr lang="en-GB" sz="2400" dirty="0">
                <a:latin typeface="Comic Sans MS" panose="030F0702030302020204" pitchFamily="66" charset="0"/>
              </a:rPr>
              <a:t>What were the names of the ‘Big Three’ who represented Britain, France &amp; USA.</a:t>
            </a:r>
          </a:p>
          <a:p>
            <a:pPr marL="514350" indent="-514350">
              <a:buAutoNum type="arabicPeriod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r>
              <a:rPr lang="en-GB" sz="2400" dirty="0">
                <a:latin typeface="Comic Sans MS" panose="030F0702030302020204" pitchFamily="66" charset="0"/>
              </a:rPr>
              <a:t>What was the name of the Treaty that they made to punish Germany after WW1?</a:t>
            </a:r>
          </a:p>
          <a:p>
            <a:pPr marL="514350" indent="-514350">
              <a:buAutoNum type="arabicPeriod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r>
              <a:rPr lang="en-GB" sz="2400" dirty="0">
                <a:latin typeface="Comic Sans MS" panose="030F0702030302020204" pitchFamily="66" charset="0"/>
              </a:rPr>
              <a:t>Identify two terms of the Treaty.</a:t>
            </a:r>
          </a:p>
          <a:p>
            <a:pPr marL="514350" indent="-514350">
              <a:buAutoNum type="arabicPeriod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r>
              <a:rPr lang="en-GB" sz="2400" dirty="0">
                <a:latin typeface="Comic Sans MS" panose="030F0702030302020204" pitchFamily="66" charset="0"/>
              </a:rPr>
              <a:t>Which country wanted to punish Germany the most?</a:t>
            </a:r>
          </a:p>
          <a:p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886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C8DE520-B7DB-49C2-911C-0AB1A5EDE7CF}"/>
              </a:ext>
            </a:extLst>
          </p:cNvPr>
          <p:cNvSpPr txBox="1"/>
          <p:nvPr/>
        </p:nvSpPr>
        <p:spPr>
          <a:xfrm>
            <a:off x="207497" y="330982"/>
            <a:ext cx="11412415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The aims and attitudes of the Big Three and the terms of the Treaty of Versailles.</a:t>
            </a:r>
          </a:p>
          <a:p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sz="28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Post War Quiz- Answers!</a:t>
            </a:r>
          </a:p>
          <a:p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r>
              <a:rPr lang="en-GB" sz="2400" dirty="0">
                <a:latin typeface="Comic Sans MS" panose="030F0702030302020204" pitchFamily="66" charset="0"/>
              </a:rPr>
              <a:t>1918</a:t>
            </a:r>
          </a:p>
          <a:p>
            <a:pPr marL="514350" indent="-514350">
              <a:buAutoNum type="arabicPeriod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r>
              <a:rPr lang="en-GB" sz="2400" dirty="0">
                <a:latin typeface="Comic Sans MS" panose="030F0702030302020204" pitchFamily="66" charset="0"/>
              </a:rPr>
              <a:t>Woodrow Wilson, David Lloyd George, George Clemenceau </a:t>
            </a:r>
          </a:p>
          <a:p>
            <a:pPr marL="514350" indent="-514350">
              <a:buAutoNum type="arabicPeriod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r>
              <a:rPr lang="en-GB" sz="2400" dirty="0">
                <a:latin typeface="Comic Sans MS" panose="030F0702030302020204" pitchFamily="66" charset="0"/>
              </a:rPr>
              <a:t>Treaty of Versailles</a:t>
            </a:r>
          </a:p>
          <a:p>
            <a:pPr marL="514350" indent="-514350">
              <a:buAutoNum type="arabicPeriod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r>
              <a:rPr lang="en-GB" sz="2400" dirty="0">
                <a:latin typeface="Comic Sans MS" panose="030F0702030302020204" pitchFamily="66" charset="0"/>
              </a:rPr>
              <a:t>£6.6 million to pay in reparations, war guilt, 100,000 limit on the army, 15,000 limit on the navy, had to give away colonies, had to give up Alsace-Lorraine</a:t>
            </a:r>
          </a:p>
          <a:p>
            <a:pPr marL="514350" indent="-514350">
              <a:buAutoNum type="arabicPeriod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r>
              <a:rPr lang="en-GB" sz="2400" dirty="0">
                <a:latin typeface="Comic Sans MS" panose="030F0702030302020204" pitchFamily="66" charset="0"/>
              </a:rPr>
              <a:t>France</a:t>
            </a:r>
          </a:p>
          <a:p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81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D4984F-C57D-40A6-AAF0-3DD8409B9E06}"/>
              </a:ext>
            </a:extLst>
          </p:cNvPr>
          <p:cNvSpPr txBox="1"/>
          <p:nvPr/>
        </p:nvSpPr>
        <p:spPr>
          <a:xfrm>
            <a:off x="334107" y="122144"/>
            <a:ext cx="4223825" cy="1200329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Rise of the Nazis.</a:t>
            </a:r>
          </a:p>
          <a:p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Life in Nazi Germany.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Nazi Terror and Control.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6D1C70-5DCE-4E15-963B-645CF2953B91}"/>
              </a:ext>
            </a:extLst>
          </p:cNvPr>
          <p:cNvSpPr txBox="1"/>
          <p:nvPr/>
        </p:nvSpPr>
        <p:spPr>
          <a:xfrm>
            <a:off x="5692462" y="369888"/>
            <a:ext cx="69030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Comic Sans MS" panose="030F0702030302020204" pitchFamily="66" charset="0"/>
              </a:rPr>
              <a:t>How did the Nazi’s become so popular and powerful??</a:t>
            </a:r>
          </a:p>
        </p:txBody>
      </p:sp>
      <p:pic>
        <p:nvPicPr>
          <p:cNvPr id="9" name="Picture 13" descr="http://www.freewebs.com/hiedler/1932-07~Reichstagswahl_(NSDAP).jpg">
            <a:extLst>
              <a:ext uri="{FF2B5EF4-FFF2-40B4-BE49-F238E27FC236}">
                <a16:creationId xmlns:a16="http://schemas.microsoft.com/office/drawing/2014/main" id="{27516DA4-66E0-4506-ADEB-4F6118EEA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9" y="1376250"/>
            <a:ext cx="4642118" cy="54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ular Callout 5">
            <a:extLst>
              <a:ext uri="{FF2B5EF4-FFF2-40B4-BE49-F238E27FC236}">
                <a16:creationId xmlns:a16="http://schemas.microsoft.com/office/drawing/2014/main" id="{60B20DE1-C22F-41BE-8FC4-DF9D3909791A}"/>
              </a:ext>
            </a:extLst>
          </p:cNvPr>
          <p:cNvSpPr/>
          <p:nvPr/>
        </p:nvSpPr>
        <p:spPr>
          <a:xfrm>
            <a:off x="3001955" y="1382548"/>
            <a:ext cx="1654452" cy="1077218"/>
          </a:xfrm>
          <a:prstGeom prst="wedgeRoundRectCallout">
            <a:avLst>
              <a:gd name="adj1" fmla="val -63522"/>
              <a:gd name="adj2" fmla="val -462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2000" b="1" dirty="0"/>
              <a:t>‘Our last hope: Hitler’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2A33BB4-C6C5-4C47-92AD-5D6A23511C93}"/>
              </a:ext>
            </a:extLst>
          </p:cNvPr>
          <p:cNvSpPr/>
          <p:nvPr/>
        </p:nvSpPr>
        <p:spPr>
          <a:xfrm>
            <a:off x="6397266" y="3989645"/>
            <a:ext cx="3635375" cy="7016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b="1" dirty="0">
                <a:latin typeface="Comic Sans MS" panose="030F0702030302020204" pitchFamily="66" charset="0"/>
              </a:rPr>
              <a:t>A Nazi election poster from 1932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4B9E7E-8F84-4F11-932B-0F8C0B5BBE96}"/>
              </a:ext>
            </a:extLst>
          </p:cNvPr>
          <p:cNvSpPr/>
          <p:nvPr/>
        </p:nvSpPr>
        <p:spPr>
          <a:xfrm>
            <a:off x="6397267" y="4986338"/>
            <a:ext cx="3635375" cy="18716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2800" b="1" dirty="0">
                <a:solidFill>
                  <a:schemeClr val="tx1"/>
                </a:solidFill>
                <a:latin typeface="Comic Sans MS" panose="030F0702030302020204" pitchFamily="66" charset="0"/>
              </a:rPr>
              <a:t>‘I can see…’</a:t>
            </a:r>
          </a:p>
          <a:p>
            <a:pPr eaLnBrk="1" hangingPunct="1">
              <a:defRPr/>
            </a:pPr>
            <a:endParaRPr lang="en-GB" sz="28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eaLnBrk="1" hangingPunct="1">
              <a:defRPr/>
            </a:pPr>
            <a:r>
              <a:rPr lang="en-GB" sz="2800" b="1" dirty="0">
                <a:solidFill>
                  <a:schemeClr val="tx1"/>
                </a:solidFill>
                <a:latin typeface="Comic Sans MS" panose="030F0702030302020204" pitchFamily="66" charset="0"/>
              </a:rPr>
              <a:t>‘This suggests that…’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73DE62-DF17-49C6-8BC2-58A6B701B7CE}"/>
              </a:ext>
            </a:extLst>
          </p:cNvPr>
          <p:cNvSpPr txBox="1"/>
          <p:nvPr/>
        </p:nvSpPr>
        <p:spPr>
          <a:xfrm>
            <a:off x="5885645" y="1773238"/>
            <a:ext cx="5924282" cy="1846659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900" dirty="0">
                <a:latin typeface="Comic Sans MS" panose="030F0702030302020204" pitchFamily="66" charset="0"/>
              </a:rPr>
              <a:t>Post- WW1 Germany suffered greatly after the war due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>
                <a:latin typeface="Comic Sans MS" panose="030F0702030302020204" pitchFamily="66" charset="0"/>
              </a:rPr>
              <a:t>The Treaty of Versailles 1919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>
                <a:latin typeface="Comic Sans MS" panose="030F0702030302020204" pitchFamily="66" charset="0"/>
              </a:rPr>
              <a:t>Mass Unemployment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>
                <a:latin typeface="Comic Sans MS" panose="030F0702030302020204" pitchFamily="66" charset="0"/>
              </a:rPr>
              <a:t>Poverty of the working class</a:t>
            </a:r>
          </a:p>
        </p:txBody>
      </p:sp>
    </p:spTree>
    <p:extLst>
      <p:ext uri="{BB962C8B-B14F-4D97-AF65-F5344CB8AC3E}">
        <p14:creationId xmlns:p14="http://schemas.microsoft.com/office/powerpoint/2010/main" val="609532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35EB37C-D704-4AE8-A214-D711605196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74" y="519113"/>
            <a:ext cx="2793687" cy="11695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buClr>
                <a:schemeClr val="accent1"/>
              </a:buClr>
              <a:buSzPct val="80000"/>
              <a:buFont typeface="Wingdings 2" panose="05020102010507070707" pitchFamily="18" charset="2"/>
              <a:buChar char=""/>
              <a:defRPr sz="32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"/>
              <a:defRPr sz="28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66C7D"/>
              </a:buClr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6BB76D"/>
              </a:buClr>
              <a:buFont typeface="Arial" panose="020B0604020202020204" pitchFamily="34" charset="0"/>
              <a:buChar char="▪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en-GB" altLang="en-US" sz="1400">
                <a:latin typeface="Comic Sans MS" panose="030F0702030302020204" pitchFamily="66" charset="0"/>
              </a:rPr>
              <a:t>During WW1, Hitler won awards for bravery and comradeship.  This made him popular with the German public, as he was a war hero. </a:t>
            </a:r>
            <a:endParaRPr lang="en-GB" altLang="en-US" sz="1400" b="1">
              <a:latin typeface="Comic Sans MS" panose="030F0702030302020204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8D623F-C18B-4B6B-AA11-DFBC0F06C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63" y="1989138"/>
            <a:ext cx="2793686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buClr>
                <a:schemeClr val="accent1"/>
              </a:buClr>
              <a:buSzPct val="80000"/>
              <a:buFont typeface="Wingdings 2" panose="05020102010507070707" pitchFamily="18" charset="2"/>
              <a:buChar char=""/>
              <a:defRPr sz="32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"/>
              <a:defRPr sz="28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66C7D"/>
              </a:buClr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6BB76D"/>
              </a:buClr>
              <a:buFont typeface="Arial" panose="020B0604020202020204" pitchFamily="34" charset="0"/>
              <a:buChar char="▪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en-GB" altLang="en-US" sz="1400" dirty="0">
                <a:latin typeface="Comic Sans MS" panose="030F0702030302020204" pitchFamily="66" charset="0"/>
              </a:rPr>
              <a:t>The treaty of Versailles left Germany crippled. The leaders of Germany were blamed for signing the treaty which blamed Germany for World War One. </a:t>
            </a:r>
            <a:endParaRPr lang="en-GB" altLang="en-US" sz="1400" b="1" dirty="0">
              <a:latin typeface="Comic Sans MS" panose="030F0702030302020204" pitchFamily="66" charset="0"/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01B114F8-B5A4-47E3-A388-F009E381E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700" y="3762931"/>
            <a:ext cx="2812325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buClr>
                <a:schemeClr val="accent1"/>
              </a:buClr>
              <a:buSzPct val="80000"/>
              <a:buFont typeface="Wingdings 2" panose="05020102010507070707" pitchFamily="18" charset="2"/>
              <a:buChar char=""/>
              <a:defRPr sz="32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"/>
              <a:defRPr sz="28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66C7D"/>
              </a:buClr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6BB76D"/>
              </a:buClr>
              <a:buFont typeface="Arial" panose="020B0604020202020204" pitchFamily="34" charset="0"/>
              <a:buChar char="▪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GB" altLang="en-US" sz="1400">
                <a:latin typeface="Comic Sans MS" panose="030F0702030302020204" pitchFamily="66" charset="0"/>
                <a:cs typeface="Times New Roman" panose="02020603050405020304" pitchFamily="18" charset="0"/>
              </a:rPr>
              <a:t>After the war there was high unemployment and many people in Germany were hungry. </a:t>
            </a:r>
            <a:endParaRPr lang="en-GB" altLang="en-US" sz="1400">
              <a:latin typeface="Tahoma" panose="020B0604030504040204" pitchFamily="34" charset="0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F612DE7C-CE4F-4E00-AE50-F7EBDFDF1F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2" y="5052437"/>
            <a:ext cx="3369405" cy="11695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buClr>
                <a:schemeClr val="accent1"/>
              </a:buClr>
              <a:buSzPct val="80000"/>
              <a:buFont typeface="Wingdings 2" panose="05020102010507070707" pitchFamily="18" charset="2"/>
              <a:buChar char=""/>
              <a:defRPr sz="32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"/>
              <a:defRPr sz="28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66C7D"/>
              </a:buClr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6BB76D"/>
              </a:buClr>
              <a:buFont typeface="Arial" panose="020B0604020202020204" pitchFamily="34" charset="0"/>
              <a:buChar char="▪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GB" altLang="en-US" sz="1400" dirty="0">
                <a:latin typeface="Comic Sans MS" panose="030F0702030302020204" pitchFamily="66" charset="0"/>
                <a:cs typeface="Times New Roman" panose="02020603050405020304" pitchFamily="18" charset="0"/>
              </a:rPr>
              <a:t>The German public were worried about the Communist take over of Russia.  The communist party was becoming bigger in Germany and there was fighting in the street. </a:t>
            </a:r>
            <a:endParaRPr lang="en-GB" altLang="en-US" sz="1400" dirty="0">
              <a:latin typeface="Tahoma" panose="020B060403050404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E106A7-5F7B-42D4-A83E-07EEEED5FC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9099" y="519113"/>
            <a:ext cx="3851932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buClr>
                <a:schemeClr val="accent1"/>
              </a:buClr>
              <a:buSzPct val="80000"/>
              <a:buFont typeface="Wingdings 2" panose="05020102010507070707" pitchFamily="18" charset="2"/>
              <a:buChar char=""/>
              <a:defRPr sz="32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"/>
              <a:defRPr sz="28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66C7D"/>
              </a:buClr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6BB76D"/>
              </a:buClr>
              <a:buFont typeface="Arial" panose="020B0604020202020204" pitchFamily="34" charset="0"/>
              <a:buChar char="▪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en-GB" altLang="en-US" sz="1400" dirty="0">
                <a:latin typeface="Comic Sans MS" panose="030F0702030302020204" pitchFamily="66" charset="0"/>
              </a:rPr>
              <a:t>In 1923, hyperinflation meant that people needed more and more money to buy the same amount of things. 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FA0A0974-A876-42D2-83BE-11461604B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6749" y="1927115"/>
            <a:ext cx="3849861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buClr>
                <a:schemeClr val="accent1"/>
              </a:buClr>
              <a:buSzPct val="80000"/>
              <a:buFont typeface="Wingdings 2" panose="05020102010507070707" pitchFamily="18" charset="2"/>
              <a:buChar char=""/>
              <a:defRPr sz="32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"/>
              <a:defRPr sz="28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66C7D"/>
              </a:buClr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6BB76D"/>
              </a:buClr>
              <a:buFont typeface="Arial" panose="020B0604020202020204" pitchFamily="34" charset="0"/>
              <a:buChar char="▪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GB" altLang="en-US" sz="1400">
                <a:latin typeface="Comic Sans MS" panose="030F0702030302020204" pitchFamily="66" charset="0"/>
                <a:cs typeface="Times New Roman" panose="02020603050405020304" pitchFamily="18" charset="0"/>
              </a:rPr>
              <a:t>Germany was looking for someone to blame for losing the war, and for the state Germany was in.  Many people were anti Semitic before Hitler came to power </a:t>
            </a:r>
            <a:endParaRPr lang="en-GB" altLang="en-US" sz="1400">
              <a:latin typeface="Tahoma" panose="020B060403050404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4F8FB6B-4A1C-410A-B69D-64CCC78675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5457" y="3440113"/>
            <a:ext cx="3359051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buClr>
                <a:schemeClr val="accent1"/>
              </a:buClr>
              <a:buSzPct val="80000"/>
              <a:buFont typeface="Wingdings 2" panose="05020102010507070707" pitchFamily="18" charset="2"/>
              <a:buChar char=""/>
              <a:defRPr sz="32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"/>
              <a:defRPr sz="28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66C7D"/>
              </a:buClr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6BB76D"/>
              </a:buClr>
              <a:buFont typeface="Arial" panose="020B0604020202020204" pitchFamily="34" charset="0"/>
              <a:buChar char="▪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en-GB" altLang="en-US" sz="1400">
                <a:latin typeface="Comic Sans MS" panose="030F0702030302020204" pitchFamily="66" charset="0"/>
              </a:rPr>
              <a:t>Hitler excelled at public speaking. His speeches were directed at the German public and were often met with cheers from the crowd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86DF3F1-A81B-41DA-80C7-74BFA3D45F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8944" y="4684713"/>
            <a:ext cx="3452243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buClr>
                <a:schemeClr val="accent1"/>
              </a:buClr>
              <a:buSzPct val="80000"/>
              <a:buFont typeface="Wingdings 2" panose="05020102010507070707" pitchFamily="18" charset="2"/>
              <a:buChar char=""/>
              <a:defRPr sz="32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"/>
              <a:defRPr sz="28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66C7D"/>
              </a:buClr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6BB76D"/>
              </a:buClr>
              <a:buFont typeface="Arial" panose="020B0604020202020204" pitchFamily="34" charset="0"/>
              <a:buChar char="▪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en-GB" altLang="en-US" sz="1400">
                <a:latin typeface="Comic Sans MS" panose="030F0702030302020204" pitchFamily="66" charset="0"/>
              </a:rPr>
              <a:t>German political parties were not giving the public what they wanted.  There were little differences between the parties and there was an opportunity for a strong party with different ideas. </a:t>
            </a:r>
            <a:endParaRPr lang="en-GB" altLang="en-US" sz="1400" b="1">
              <a:latin typeface="Comic Sans MS" panose="030F0702030302020204" pitchFamily="66" charset="0"/>
            </a:endParaRPr>
          </a:p>
        </p:txBody>
      </p:sp>
      <p:sp>
        <p:nvSpPr>
          <p:cNvPr id="21" name="Rectangle 1">
            <a:extLst>
              <a:ext uri="{FF2B5EF4-FFF2-40B4-BE49-F238E27FC236}">
                <a16:creationId xmlns:a16="http://schemas.microsoft.com/office/drawing/2014/main" id="{D2CD817A-0B7F-456C-9005-92CE3FE25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884" y="519113"/>
            <a:ext cx="3945124" cy="6063198"/>
          </a:xfrm>
          <a:prstGeom prst="rect">
            <a:avLst/>
          </a:prstGeom>
          <a:solidFill>
            <a:srgbClr val="FFFF00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buClr>
                <a:schemeClr val="accent1"/>
              </a:buClr>
              <a:buSzPct val="80000"/>
              <a:buFont typeface="Wingdings 2" panose="05020102010507070707" pitchFamily="18" charset="2"/>
              <a:buChar char=""/>
              <a:defRPr sz="32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"/>
              <a:defRPr sz="28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66C7D"/>
              </a:buClr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6BB76D"/>
              </a:buClr>
              <a:buFont typeface="Arial" panose="020B0604020202020204" pitchFamily="34" charset="0"/>
              <a:buChar char="▪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en-GB" altLang="en-US" sz="2400" dirty="0">
                <a:latin typeface="Tahoma" panose="020B0604030504040204" pitchFamily="34" charset="0"/>
              </a:rPr>
              <a:t>1. Number the cards in </a:t>
            </a:r>
            <a:r>
              <a:rPr lang="en-GB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order of importance </a:t>
            </a:r>
            <a:r>
              <a:rPr lang="en-GB" altLang="en-US" sz="2400" dirty="0">
                <a:latin typeface="Tahoma" panose="020B0604030504040204" pitchFamily="34" charset="0"/>
              </a:rPr>
              <a:t>(which reason was most important in helping Hitler gain support).</a:t>
            </a:r>
          </a:p>
          <a:p>
            <a:pPr eaLnBrk="1" hangingPunct="1">
              <a:buClrTx/>
              <a:buSzTx/>
              <a:buFontTx/>
              <a:buNone/>
            </a:pPr>
            <a:endParaRPr lang="en-GB" altLang="en-US" sz="2400" dirty="0">
              <a:latin typeface="Tahoma" panose="020B0604030504040204" pitchFamily="34" charset="0"/>
            </a:endParaRPr>
          </a:p>
          <a:p>
            <a:pPr eaLnBrk="1" hangingPunct="1">
              <a:buClrTx/>
              <a:buSzTx/>
              <a:buFontTx/>
              <a:buNone/>
            </a:pPr>
            <a:r>
              <a:rPr lang="en-GB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2. </a:t>
            </a:r>
            <a:r>
              <a:rPr lang="en-GB" altLang="en-US" sz="2400" b="1" u="sng" dirty="0">
                <a:latin typeface="Tahoma" panose="020B0604030504040204" pitchFamily="34" charset="0"/>
              </a:rPr>
              <a:t>Challenge: </a:t>
            </a:r>
            <a:r>
              <a:rPr lang="en-GB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Explain which reason you think was most important in helping Hitler rise to power in a paragraph.</a:t>
            </a:r>
          </a:p>
          <a:p>
            <a:pPr eaLnBrk="1" hangingPunct="1">
              <a:buClrTx/>
              <a:buSzTx/>
              <a:buFontTx/>
              <a:buNone/>
            </a:pPr>
            <a:endParaRPr lang="en-GB" altLang="en-US" sz="2800" b="1" dirty="0">
              <a:solidFill>
                <a:srgbClr val="FF0000"/>
              </a:solidFill>
              <a:latin typeface="Tahoma" panose="020B0604030504040204" pitchFamily="34" charset="0"/>
            </a:endParaRPr>
          </a:p>
          <a:p>
            <a:pPr>
              <a:buClrTx/>
              <a:buSzTx/>
              <a:buNone/>
            </a:pPr>
            <a:r>
              <a:rPr lang="en-GB" altLang="en-US" sz="2400" i="1" dirty="0">
                <a:solidFill>
                  <a:srgbClr val="0070C0"/>
                </a:solidFill>
                <a:latin typeface="Tahoma" panose="020B0604030504040204" pitchFamily="34" charset="0"/>
              </a:rPr>
              <a:t>‘The most important reason Hitler was able to rise to power was __________</a:t>
            </a:r>
          </a:p>
          <a:p>
            <a:pPr>
              <a:buClrTx/>
              <a:buSzTx/>
              <a:buNone/>
            </a:pPr>
            <a:r>
              <a:rPr lang="en-GB" altLang="en-US" sz="2400" b="1" i="1" dirty="0">
                <a:solidFill>
                  <a:srgbClr val="0070C0"/>
                </a:solidFill>
                <a:latin typeface="Tahoma" panose="020B0604030504040204" pitchFamily="34" charset="0"/>
              </a:rPr>
              <a:t>because…’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7260690-FF6C-4144-9820-D38318FC89F1}"/>
              </a:ext>
            </a:extLst>
          </p:cNvPr>
          <p:cNvSpPr txBox="1"/>
          <p:nvPr/>
        </p:nvSpPr>
        <p:spPr>
          <a:xfrm>
            <a:off x="3757884" y="23732"/>
            <a:ext cx="4448432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Reasons the Nazis became popular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861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778182B5-87E2-4A7D-9E3E-802FFD76FF4F}"/>
              </a:ext>
            </a:extLst>
          </p:cNvPr>
          <p:cNvSpPr/>
          <p:nvPr/>
        </p:nvSpPr>
        <p:spPr>
          <a:xfrm>
            <a:off x="4121834" y="2405575"/>
            <a:ext cx="4501661" cy="2827607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Comic Sans MS" panose="030F0702030302020204" pitchFamily="66" charset="0"/>
              </a:rPr>
              <a:t>Methods of Nazi Terror and Control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ABE57F6-EA1B-4E15-8739-5D8247CE8CCE}"/>
              </a:ext>
            </a:extLst>
          </p:cNvPr>
          <p:cNvCxnSpPr/>
          <p:nvPr/>
        </p:nvCxnSpPr>
        <p:spPr>
          <a:xfrm flipV="1">
            <a:off x="7202658" y="1378634"/>
            <a:ext cx="225084" cy="113948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87F4B75-34B9-432E-BB0B-845A6D5B66E3}"/>
              </a:ext>
            </a:extLst>
          </p:cNvPr>
          <p:cNvCxnSpPr>
            <a:cxnSpLocks/>
          </p:cNvCxnSpPr>
          <p:nvPr/>
        </p:nvCxnSpPr>
        <p:spPr>
          <a:xfrm flipH="1">
            <a:off x="3826414" y="4791223"/>
            <a:ext cx="955432" cy="9765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B4FD8A7-20EF-4F78-A0AF-351B6C359299}"/>
              </a:ext>
            </a:extLst>
          </p:cNvPr>
          <p:cNvCxnSpPr>
            <a:cxnSpLocks/>
          </p:cNvCxnSpPr>
          <p:nvPr/>
        </p:nvCxnSpPr>
        <p:spPr>
          <a:xfrm>
            <a:off x="8206153" y="4623584"/>
            <a:ext cx="712762" cy="87454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1121B6B-74B6-4757-BF3F-D8E36AD443FD}"/>
              </a:ext>
            </a:extLst>
          </p:cNvPr>
          <p:cNvCxnSpPr>
            <a:cxnSpLocks/>
          </p:cNvCxnSpPr>
          <p:nvPr/>
        </p:nvCxnSpPr>
        <p:spPr>
          <a:xfrm flipH="1" flipV="1">
            <a:off x="4121834" y="2176974"/>
            <a:ext cx="660011" cy="6459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11A6C3B-8A89-44F3-AD91-3DBD55F88EB6}"/>
              </a:ext>
            </a:extLst>
          </p:cNvPr>
          <p:cNvCxnSpPr>
            <a:cxnSpLocks/>
          </p:cNvCxnSpPr>
          <p:nvPr/>
        </p:nvCxnSpPr>
        <p:spPr>
          <a:xfrm flipV="1">
            <a:off x="8372620" y="2670517"/>
            <a:ext cx="1092591" cy="45720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2102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790DD08-781C-45CF-A20F-FB8FA03F0003}"/>
              </a:ext>
            </a:extLst>
          </p:cNvPr>
          <p:cNvSpPr txBox="1"/>
          <p:nvPr/>
        </p:nvSpPr>
        <p:spPr>
          <a:xfrm>
            <a:off x="488852" y="342872"/>
            <a:ext cx="6098344" cy="58477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3200" dirty="0">
                <a:latin typeface="Comic Sans MS" panose="030F0702030302020204" pitchFamily="66" charset="0"/>
              </a:rPr>
              <a:t>Key events of the Holocaust.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4BFEBE-3F37-4E79-9738-2B722A95C50B}"/>
              </a:ext>
            </a:extLst>
          </p:cNvPr>
          <p:cNvSpPr txBox="1"/>
          <p:nvPr/>
        </p:nvSpPr>
        <p:spPr>
          <a:xfrm>
            <a:off x="337625" y="1146498"/>
            <a:ext cx="9045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>
                <a:latin typeface="Comic Sans MS" panose="030F0702030302020204" pitchFamily="66" charset="0"/>
              </a:rPr>
              <a:t>Holocaust key knowledge quiz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C98680-235D-4FC2-B6E1-275EC7BE10E1}"/>
              </a:ext>
            </a:extLst>
          </p:cNvPr>
          <p:cNvSpPr txBox="1"/>
          <p:nvPr/>
        </p:nvSpPr>
        <p:spPr>
          <a:xfrm>
            <a:off x="413238" y="2110154"/>
            <a:ext cx="88942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400" dirty="0">
                <a:latin typeface="Comic Sans MS" panose="030F0702030302020204" pitchFamily="66" charset="0"/>
              </a:rPr>
              <a:t>What is Anti-Semitism?</a:t>
            </a:r>
          </a:p>
          <a:p>
            <a:pPr marL="342900" indent="-342900">
              <a:buAutoNum type="arabicPeriod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342900" indent="-342900">
              <a:buAutoNum type="arabicPeriod"/>
            </a:pPr>
            <a:r>
              <a:rPr lang="en-GB" sz="2400" dirty="0">
                <a:latin typeface="Comic Sans MS" panose="030F0702030302020204" pitchFamily="66" charset="0"/>
              </a:rPr>
              <a:t>What were concentration camps originally used for?</a:t>
            </a:r>
          </a:p>
          <a:p>
            <a:pPr marL="342900" indent="-342900">
              <a:buAutoNum type="arabicPeriod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342900" indent="-342900">
              <a:buAutoNum type="arabicPeriod"/>
            </a:pPr>
            <a:r>
              <a:rPr lang="en-GB" sz="2400" dirty="0">
                <a:latin typeface="Comic Sans MS" panose="030F0702030302020204" pitchFamily="66" charset="0"/>
              </a:rPr>
              <a:t>Give one example of the way Jews were treated in concentration camps.</a:t>
            </a:r>
          </a:p>
          <a:p>
            <a:pPr marL="342900" indent="-342900">
              <a:buAutoNum type="arabicPeriod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342900" indent="-342900">
              <a:buAutoNum type="arabicPeriod"/>
            </a:pPr>
            <a:r>
              <a:rPr lang="en-GB" sz="2400" dirty="0">
                <a:latin typeface="Comic Sans MS" panose="030F0702030302020204" pitchFamily="66" charset="0"/>
              </a:rPr>
              <a:t>What were the Nuremburg Laws?</a:t>
            </a:r>
          </a:p>
          <a:p>
            <a:pPr marL="342900" indent="-342900">
              <a:buAutoNum type="arabicPeriod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342900" indent="-342900">
              <a:buAutoNum type="arabicPeriod"/>
            </a:pPr>
            <a:r>
              <a:rPr lang="en-GB" sz="2400" dirty="0">
                <a:latin typeface="Comic Sans MS" panose="030F0702030302020204" pitchFamily="66" charset="0"/>
              </a:rPr>
              <a:t>What were ghettos?</a:t>
            </a:r>
          </a:p>
          <a:p>
            <a:pPr marL="342900" indent="-342900">
              <a:buAutoNum type="arabicPeriod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342900" indent="-342900">
              <a:buAutoNum type="arabicPeriod"/>
            </a:pPr>
            <a:r>
              <a:rPr lang="en-GB" sz="2400" dirty="0">
                <a:latin typeface="Comic Sans MS" panose="030F0702030302020204" pitchFamily="66" charset="0"/>
              </a:rPr>
              <a:t>What was the Final Solution?</a:t>
            </a:r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endParaRPr lang="en-GB" dirty="0"/>
          </a:p>
          <a:p>
            <a:endParaRPr lang="en-GB" dirty="0"/>
          </a:p>
          <a:p>
            <a:pPr marL="342900" indent="-34290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360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1043</Words>
  <Application>Microsoft Office PowerPoint</Application>
  <PresentationFormat>Widescreen</PresentationFormat>
  <Paragraphs>120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Comic Sans MS</vt:lpstr>
      <vt:lpstr>Tahoma</vt:lpstr>
      <vt:lpstr>Times New Roman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Chronology of WW2 – Homework/Revision! Chronology is putting key dates or events in the correct time order. During WW2 there were a number of key events that lead to the defeat of Nazi Germany. Some of these are listed below. You need to put these events into chronological order by creating a WW2 timeline. You also need to add a picture or diagram to describe each event.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Short, L (SHS Teacher)</dc:creator>
  <cp:lastModifiedBy>Short, L (SHS Teacher)</cp:lastModifiedBy>
  <cp:revision>19</cp:revision>
  <dcterms:created xsi:type="dcterms:W3CDTF">2020-02-10T13:27:06Z</dcterms:created>
  <dcterms:modified xsi:type="dcterms:W3CDTF">2020-11-06T12:06:46Z</dcterms:modified>
</cp:coreProperties>
</file>